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6.xml" ContentType="application/vnd.openxmlformats-officedocument.presentationml.comment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82" r:id="rId5"/>
    <p:sldId id="273" r:id="rId6"/>
    <p:sldId id="283" r:id="rId7"/>
    <p:sldId id="259" r:id="rId8"/>
    <p:sldId id="274" r:id="rId9"/>
    <p:sldId id="263" r:id="rId10"/>
    <p:sldId id="261" r:id="rId11"/>
    <p:sldId id="262" r:id="rId12"/>
    <p:sldId id="264" r:id="rId13"/>
    <p:sldId id="265" r:id="rId14"/>
    <p:sldId id="279" r:id="rId15"/>
    <p:sldId id="272" r:id="rId16"/>
    <p:sldId id="284" r:id="rId17"/>
    <p:sldId id="258" r:id="rId18"/>
    <p:sldId id="269" r:id="rId19"/>
    <p:sldId id="285" r:id="rId20"/>
    <p:sldId id="286" r:id="rId21"/>
    <p:sldId id="287" r:id="rId22"/>
    <p:sldId id="270" r:id="rId23"/>
    <p:sldId id="276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86" y="53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42M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7-41F5-BB0D-967B7AAD907B}"/>
                </c:ext>
              </c:extLst>
            </c:dLbl>
            <c:dLbl>
              <c:idx val="1"/>
              <c:layout>
                <c:manualLayout>
                  <c:x val="2.9897789245136312E-2"/>
                  <c:y val="-0.30471340425942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11 Tables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DC-4534-BF48-1807F396D637}"/>
                </c:ext>
              </c:extLst>
            </c:dLbl>
            <c:dLbl>
              <c:idx val="2"/>
              <c:layout>
                <c:manualLayout>
                  <c:x val="-6.4066691239577811E-2"/>
                  <c:y val="0.2832882430224359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 GB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DC-4534-BF48-1807F396D637}"/>
                </c:ext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6.5 M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7-41F5-BB0D-967B7AAD907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3:55.779" idx="1">
    <p:pos x="10" y="10"/>
    <p:text>Imelda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2:10.401" idx="10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2:27.193" idx="11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2:40.516" idx="12">
    <p:pos x="10" y="10"/>
    <p:text>Roberta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2:49.108" idx="13">
    <p:pos x="10" y="10"/>
    <p:text>Roberta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3:09.914" idx="14">
    <p:pos x="10" y="10"/>
    <p:text>Roberta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3:17.632" idx="15">
    <p:pos x="10" y="10"/>
    <p:text>Roberta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3:24.253" idx="16">
    <p:pos x="10" y="10"/>
    <p:text>Roberta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4:01.220" idx="2">
    <p:pos x="10" y="10"/>
    <p:text>Imelda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4:12.467" idx="3">
    <p:pos x="10" y="10"/>
    <p:text>Imelda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4:23.837" idx="4">
    <p:pos x="10" y="10"/>
    <p:text>Imelda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4:30.362" idx="5">
    <p:pos x="10" y="10"/>
    <p:text>Imelda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19:20.639" idx="6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0:47.841" idx="7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0:59.184" idx="8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15T12:21:14.535" idx="9">
    <p:pos x="10" y="10"/>
    <p:text>Ghislain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29B007-6A9E-471A-AE0D-FC970AD32B9F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C76526CC-8726-4D76-86F9-0FF2CEAADE8F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CA" dirty="0"/>
            <a:t>Consistency</a:t>
          </a:r>
        </a:p>
      </dgm:t>
    </dgm:pt>
    <dgm:pt modelId="{25D55C56-3E8C-42E6-B83D-F5EEAF964A4C}" type="parTrans" cxnId="{BF65561E-6202-458A-A92F-03747195E2EB}">
      <dgm:prSet/>
      <dgm:spPr/>
      <dgm:t>
        <a:bodyPr/>
        <a:lstStyle/>
        <a:p>
          <a:endParaRPr lang="en-CA"/>
        </a:p>
      </dgm:t>
    </dgm:pt>
    <dgm:pt modelId="{3436FF96-CF5C-485D-BCCC-99663B94024F}" type="sibTrans" cxnId="{BF65561E-6202-458A-A92F-03747195E2EB}">
      <dgm:prSet/>
      <dgm:spPr/>
      <dgm:t>
        <a:bodyPr/>
        <a:lstStyle/>
        <a:p>
          <a:endParaRPr lang="en-CA"/>
        </a:p>
      </dgm:t>
    </dgm:pt>
    <dgm:pt modelId="{63588D13-28D7-42E0-93BC-39CD37D21974}">
      <dgm:prSet phldrT="[Text]"/>
      <dgm:spPr/>
      <dgm:t>
        <a:bodyPr/>
        <a:lstStyle/>
        <a:p>
          <a:r>
            <a:rPr lang="en-CA" dirty="0"/>
            <a:t>Partition Tolerance</a:t>
          </a:r>
        </a:p>
      </dgm:t>
    </dgm:pt>
    <dgm:pt modelId="{49751820-0190-4E7E-B477-349EBA136E74}" type="parTrans" cxnId="{D0955F89-617E-4AE8-8500-1994B1DB5869}">
      <dgm:prSet/>
      <dgm:spPr/>
      <dgm:t>
        <a:bodyPr/>
        <a:lstStyle/>
        <a:p>
          <a:endParaRPr lang="en-CA"/>
        </a:p>
      </dgm:t>
    </dgm:pt>
    <dgm:pt modelId="{18C873B2-EC63-43F1-815E-CB0A260B8833}" type="sibTrans" cxnId="{D0955F89-617E-4AE8-8500-1994B1DB5869}">
      <dgm:prSet/>
      <dgm:spPr/>
      <dgm:t>
        <a:bodyPr/>
        <a:lstStyle/>
        <a:p>
          <a:endParaRPr lang="en-CA"/>
        </a:p>
      </dgm:t>
    </dgm:pt>
    <dgm:pt modelId="{BD207401-85A8-454C-891B-EC736F44B5F5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CA" dirty="0"/>
            <a:t>Availability</a:t>
          </a:r>
        </a:p>
      </dgm:t>
    </dgm:pt>
    <dgm:pt modelId="{E0D6CD54-54A9-40F0-96E1-7AB68B7374BA}" type="parTrans" cxnId="{60FD9AAC-B294-4836-BFF8-D7850A210EBB}">
      <dgm:prSet/>
      <dgm:spPr/>
      <dgm:t>
        <a:bodyPr/>
        <a:lstStyle/>
        <a:p>
          <a:endParaRPr lang="en-CA"/>
        </a:p>
      </dgm:t>
    </dgm:pt>
    <dgm:pt modelId="{049C0613-741F-472A-BA82-25B68A7B52EE}" type="sibTrans" cxnId="{60FD9AAC-B294-4836-BFF8-D7850A210EBB}">
      <dgm:prSet/>
      <dgm:spPr/>
      <dgm:t>
        <a:bodyPr/>
        <a:lstStyle/>
        <a:p>
          <a:endParaRPr lang="en-CA"/>
        </a:p>
      </dgm:t>
    </dgm:pt>
    <dgm:pt modelId="{AABA4A76-3D12-43F9-BC38-306F946E645F}" type="pres">
      <dgm:prSet presAssocID="{2529B007-6A9E-471A-AE0D-FC970AD32B9F}" presName="compositeShape" presStyleCnt="0">
        <dgm:presLayoutVars>
          <dgm:chMax val="7"/>
          <dgm:dir/>
          <dgm:resizeHandles val="exact"/>
        </dgm:presLayoutVars>
      </dgm:prSet>
      <dgm:spPr/>
    </dgm:pt>
    <dgm:pt modelId="{0E6772B6-42FC-4918-8B7A-6A37BA116075}" type="pres">
      <dgm:prSet presAssocID="{C76526CC-8726-4D76-86F9-0FF2CEAADE8F}" presName="circ1" presStyleLbl="vennNode1" presStyleIdx="0" presStyleCnt="3"/>
      <dgm:spPr/>
    </dgm:pt>
    <dgm:pt modelId="{D18A01EB-90FB-401C-B972-E59BE50F8F45}" type="pres">
      <dgm:prSet presAssocID="{C76526CC-8726-4D76-86F9-0FF2CEAADE8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7028BE0-7D9D-4CCC-86BC-9DFA11A6EC26}" type="pres">
      <dgm:prSet presAssocID="{63588D13-28D7-42E0-93BC-39CD37D21974}" presName="circ2" presStyleLbl="vennNode1" presStyleIdx="1" presStyleCnt="3"/>
      <dgm:spPr/>
    </dgm:pt>
    <dgm:pt modelId="{AB05F1B0-9DEC-4F9A-BC1F-8225F1B4F0D9}" type="pres">
      <dgm:prSet presAssocID="{63588D13-28D7-42E0-93BC-39CD37D2197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521B726-A618-4CBD-8631-1B4DD1052210}" type="pres">
      <dgm:prSet presAssocID="{BD207401-85A8-454C-891B-EC736F44B5F5}" presName="circ3" presStyleLbl="vennNode1" presStyleIdx="2" presStyleCnt="3"/>
      <dgm:spPr/>
    </dgm:pt>
    <dgm:pt modelId="{0FE0D277-A9F0-4B68-B586-C42B962A9949}" type="pres">
      <dgm:prSet presAssocID="{BD207401-85A8-454C-891B-EC736F44B5F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B33DD19-1B25-4107-A507-D1544D779229}" type="presOf" srcId="{BD207401-85A8-454C-891B-EC736F44B5F5}" destId="{0FE0D277-A9F0-4B68-B586-C42B962A9949}" srcOrd="1" destOrd="0" presId="urn:microsoft.com/office/officeart/2005/8/layout/venn1"/>
    <dgm:cxn modelId="{BF65561E-6202-458A-A92F-03747195E2EB}" srcId="{2529B007-6A9E-471A-AE0D-FC970AD32B9F}" destId="{C76526CC-8726-4D76-86F9-0FF2CEAADE8F}" srcOrd="0" destOrd="0" parTransId="{25D55C56-3E8C-42E6-B83D-F5EEAF964A4C}" sibTransId="{3436FF96-CF5C-485D-BCCC-99663B94024F}"/>
    <dgm:cxn modelId="{C9D2A66A-9B18-4606-878E-36B387C87A3F}" type="presOf" srcId="{C76526CC-8726-4D76-86F9-0FF2CEAADE8F}" destId="{0E6772B6-42FC-4918-8B7A-6A37BA116075}" srcOrd="0" destOrd="0" presId="urn:microsoft.com/office/officeart/2005/8/layout/venn1"/>
    <dgm:cxn modelId="{D0955F89-617E-4AE8-8500-1994B1DB5869}" srcId="{2529B007-6A9E-471A-AE0D-FC970AD32B9F}" destId="{63588D13-28D7-42E0-93BC-39CD37D21974}" srcOrd="1" destOrd="0" parTransId="{49751820-0190-4E7E-B477-349EBA136E74}" sibTransId="{18C873B2-EC63-43F1-815E-CB0A260B8833}"/>
    <dgm:cxn modelId="{60FD9AAC-B294-4836-BFF8-D7850A210EBB}" srcId="{2529B007-6A9E-471A-AE0D-FC970AD32B9F}" destId="{BD207401-85A8-454C-891B-EC736F44B5F5}" srcOrd="2" destOrd="0" parTransId="{E0D6CD54-54A9-40F0-96E1-7AB68B7374BA}" sibTransId="{049C0613-741F-472A-BA82-25B68A7B52EE}"/>
    <dgm:cxn modelId="{917ADCD0-803A-4D57-AA4B-8FD625C27FCB}" type="presOf" srcId="{C76526CC-8726-4D76-86F9-0FF2CEAADE8F}" destId="{D18A01EB-90FB-401C-B972-E59BE50F8F45}" srcOrd="1" destOrd="0" presId="urn:microsoft.com/office/officeart/2005/8/layout/venn1"/>
    <dgm:cxn modelId="{957895E6-737D-4C59-AC3C-CEECF751463F}" type="presOf" srcId="{2529B007-6A9E-471A-AE0D-FC970AD32B9F}" destId="{AABA4A76-3D12-43F9-BC38-306F946E645F}" srcOrd="0" destOrd="0" presId="urn:microsoft.com/office/officeart/2005/8/layout/venn1"/>
    <dgm:cxn modelId="{8FF943E8-AE4E-40E3-9872-B3EED1724988}" type="presOf" srcId="{63588D13-28D7-42E0-93BC-39CD37D21974}" destId="{47028BE0-7D9D-4CCC-86BC-9DFA11A6EC26}" srcOrd="0" destOrd="0" presId="urn:microsoft.com/office/officeart/2005/8/layout/venn1"/>
    <dgm:cxn modelId="{4691D0EB-765F-4C17-A51B-1590F04D439C}" type="presOf" srcId="{BD207401-85A8-454C-891B-EC736F44B5F5}" destId="{1521B726-A618-4CBD-8631-1B4DD1052210}" srcOrd="0" destOrd="0" presId="urn:microsoft.com/office/officeart/2005/8/layout/venn1"/>
    <dgm:cxn modelId="{CB5805F4-6BDA-4B5A-A6D9-4EA6AFC71A21}" type="presOf" srcId="{63588D13-28D7-42E0-93BC-39CD37D21974}" destId="{AB05F1B0-9DEC-4F9A-BC1F-8225F1B4F0D9}" srcOrd="1" destOrd="0" presId="urn:microsoft.com/office/officeart/2005/8/layout/venn1"/>
    <dgm:cxn modelId="{17BB53E7-301A-4645-BFF8-5CEE4077F350}" type="presParOf" srcId="{AABA4A76-3D12-43F9-BC38-306F946E645F}" destId="{0E6772B6-42FC-4918-8B7A-6A37BA116075}" srcOrd="0" destOrd="0" presId="urn:microsoft.com/office/officeart/2005/8/layout/venn1"/>
    <dgm:cxn modelId="{1E6ECE23-F712-437A-AFD7-17AFF4622C16}" type="presParOf" srcId="{AABA4A76-3D12-43F9-BC38-306F946E645F}" destId="{D18A01EB-90FB-401C-B972-E59BE50F8F45}" srcOrd="1" destOrd="0" presId="urn:microsoft.com/office/officeart/2005/8/layout/venn1"/>
    <dgm:cxn modelId="{3855252E-D6CB-400A-B72F-4C754671AE31}" type="presParOf" srcId="{AABA4A76-3D12-43F9-BC38-306F946E645F}" destId="{47028BE0-7D9D-4CCC-86BC-9DFA11A6EC26}" srcOrd="2" destOrd="0" presId="urn:microsoft.com/office/officeart/2005/8/layout/venn1"/>
    <dgm:cxn modelId="{4E268ABA-6C08-4CB5-B19A-08F960C4E309}" type="presParOf" srcId="{AABA4A76-3D12-43F9-BC38-306F946E645F}" destId="{AB05F1B0-9DEC-4F9A-BC1F-8225F1B4F0D9}" srcOrd="3" destOrd="0" presId="urn:microsoft.com/office/officeart/2005/8/layout/venn1"/>
    <dgm:cxn modelId="{AD414C92-CE91-4E15-A04D-1C8772645848}" type="presParOf" srcId="{AABA4A76-3D12-43F9-BC38-306F946E645F}" destId="{1521B726-A618-4CBD-8631-1B4DD1052210}" srcOrd="4" destOrd="0" presId="urn:microsoft.com/office/officeart/2005/8/layout/venn1"/>
    <dgm:cxn modelId="{AD1803B1-9EB1-4728-86CD-E8BCF60F1CF2}" type="presParOf" srcId="{AABA4A76-3D12-43F9-BC38-306F946E645F}" destId="{0FE0D277-A9F0-4B68-B586-C42B962A994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772B6-42FC-4918-8B7A-6A37BA116075}">
      <dsp:nvSpPr>
        <dsp:cNvPr id="0" name=""/>
        <dsp:cNvSpPr/>
      </dsp:nvSpPr>
      <dsp:spPr>
        <a:xfrm>
          <a:off x="884807" y="36124"/>
          <a:ext cx="1733978" cy="173397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Consistency</a:t>
          </a:r>
        </a:p>
      </dsp:txBody>
      <dsp:txXfrm>
        <a:off x="1116004" y="339570"/>
        <a:ext cx="1271584" cy="780290"/>
      </dsp:txXfrm>
    </dsp:sp>
    <dsp:sp modelId="{47028BE0-7D9D-4CCC-86BC-9DFA11A6EC26}">
      <dsp:nvSpPr>
        <dsp:cNvPr id="0" name=""/>
        <dsp:cNvSpPr/>
      </dsp:nvSpPr>
      <dsp:spPr>
        <a:xfrm>
          <a:off x="1510484" y="1119861"/>
          <a:ext cx="1733978" cy="17339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Partition Tolerance</a:t>
          </a:r>
        </a:p>
      </dsp:txBody>
      <dsp:txXfrm>
        <a:off x="2040792" y="1567805"/>
        <a:ext cx="1040387" cy="953688"/>
      </dsp:txXfrm>
    </dsp:sp>
    <dsp:sp modelId="{1521B726-A618-4CBD-8631-1B4DD1052210}">
      <dsp:nvSpPr>
        <dsp:cNvPr id="0" name=""/>
        <dsp:cNvSpPr/>
      </dsp:nvSpPr>
      <dsp:spPr>
        <a:xfrm>
          <a:off x="259130" y="1119861"/>
          <a:ext cx="1733978" cy="1733978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Availability</a:t>
          </a:r>
        </a:p>
      </dsp:txBody>
      <dsp:txXfrm>
        <a:off x="422413" y="1567805"/>
        <a:ext cx="1040387" cy="953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6/15/2019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5149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dfreephotos.com/public-domain-images/Satellite-image-of-japan.jpg.php" TargetMode="Externa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comments" Target="../comments/comment6.xml"/><Relationship Id="rId4" Type="http://schemas.openxmlformats.org/officeDocument/2006/relationships/image" Target="../media/image36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comments" Target="../comments/comment7.xml"/><Relationship Id="rId5" Type="http://schemas.openxmlformats.org/officeDocument/2006/relationships/image" Target="../media/image8.png"/><Relationship Id="rId4" Type="http://schemas.openxmlformats.org/officeDocument/2006/relationships/hyperlink" Target="https://commons.wikimedia.org/wiki/File:Data_science.jp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edtechie.net/learning-analytics/25-years-of-edtech-2014-learning-analytics/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gif"/><Relationship Id="rId5" Type="http://schemas.openxmlformats.org/officeDocument/2006/relationships/image" Target="../media/image8.png"/><Relationship Id="rId4" Type="http://schemas.openxmlformats.org/officeDocument/2006/relationships/hyperlink" Target="https://commons.wikimedia.org/wiki/File:Data_science.jpg" TargetMode="External"/><Relationship Id="rId9" Type="http://schemas.openxmlformats.org/officeDocument/2006/relationships/comments" Target="../comments/commen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comments" Target="../comments/commen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8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hyperlink" Target="https://blog.edtechie.net/learning-analytics/25-years-of-edtech-2014-learning-analytics/" TargetMode="External"/><Relationship Id="rId9" Type="http://schemas.openxmlformats.org/officeDocument/2006/relationships/image" Target="../media/image46.png"/><Relationship Id="rId14" Type="http://schemas.openxmlformats.org/officeDocument/2006/relationships/comments" Target="../comments/commen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comments" Target="../comments/comment1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hyperlink" Target="http://wccftech.com/wccftech-deals-lifetime-subscription-skyhub-cloud-unlimited-backup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12step.org/tools/12steporg-worksheets/all-12-step-questions-english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2.xml"/><Relationship Id="rId5" Type="http://schemas.openxmlformats.org/officeDocument/2006/relationships/image" Target="../media/image8.png"/><Relationship Id="rId4" Type="http://schemas.openxmlformats.org/officeDocument/2006/relationships/hyperlink" Target="https://technofaq.org/posts/2017/08/how-data-analytics-affecting-our-everyday-liv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ata_science_and_social_media.jpg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2.xml"/><Relationship Id="rId6" Type="http://schemas.openxmlformats.org/officeDocument/2006/relationships/comments" Target="../comments/comment13.xml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comments" Target="../comments/comment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5" Type="http://schemas.openxmlformats.org/officeDocument/2006/relationships/image" Target="../media/image56.png"/><Relationship Id="rId4" Type="http://schemas.openxmlformats.org/officeDocument/2006/relationships/hyperlink" Target="https://medium.com/the-data-experience/building-a-data-pipeline-from-scratch-32b712cfb1d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hyperlink" Target="https://commons.wikimedia.org/wiki/File:Data_science.jpg" TargetMode="External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comments" Target="../comments/comment16.xml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8.svg"/><Relationship Id="rId11" Type="http://schemas.openxmlformats.org/officeDocument/2006/relationships/image" Target="../media/image27.svg"/><Relationship Id="rId5" Type="http://schemas.openxmlformats.org/officeDocument/2006/relationships/image" Target="../media/image57.png"/><Relationship Id="rId10" Type="http://schemas.openxmlformats.org/officeDocument/2006/relationships/image" Target="../media/image26.png"/><Relationship Id="rId4" Type="http://schemas.openxmlformats.org/officeDocument/2006/relationships/image" Target="../media/image31.svg"/><Relationship Id="rId9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comments" Target="../comments/commen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comments" Target="../comments/comment5.xml"/><Relationship Id="rId5" Type="http://schemas.openxmlformats.org/officeDocument/2006/relationships/image" Target="../media/image20.svg"/><Relationship Id="rId10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8.png"/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hyperlink" Target="http://geobrava.wordpress.com/2014/09/30/next-gen-server-virtualization-technologies-in-action" TargetMode="Externa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technofaq.org/posts/2017/08/how-data-analytics-affecting-our-everyday-liv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0" y="0"/>
            <a:ext cx="12192000" cy="6868733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5999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33190" y="2694701"/>
            <a:ext cx="298394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The Containeers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Canadian Trade Database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sz="2000" b="1" dirty="0"/>
              <a:t>Trade data to understand global economic growth and trends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6CFE3107-983F-428C-9F09-020E5D8D150F}"/>
              </a:ext>
            </a:extLst>
          </p:cNvPr>
          <p:cNvSpPr/>
          <p:nvPr/>
        </p:nvSpPr>
        <p:spPr>
          <a:xfrm>
            <a:off x="0" y="271135"/>
            <a:ext cx="7658100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Factors Influencing Design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73E4-F5B8-41C9-BC20-6329036B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3054" y="1613613"/>
            <a:ext cx="2065072" cy="22398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Web desig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66993" y="1997019"/>
            <a:ext cx="1347539" cy="1347539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3411" y="3977796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Structured Data Only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1590" y="463481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0748" y="1613612"/>
            <a:ext cx="2150750" cy="2225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Database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7822" y="1997019"/>
            <a:ext cx="1176356" cy="1176356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6000" y="4042563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Volume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34900" y="4654852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8208" y="1613612"/>
            <a:ext cx="2065072" cy="2225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Bar graph with upward trend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760167" y="2133478"/>
            <a:ext cx="1211080" cy="121108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8208" y="4003796"/>
            <a:ext cx="198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 defined &amp; mainly for analytics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4E1CA-0600-4970-93CD-9FB5EC22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14208" y="4674887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" name="Picture 29" descr="Database Design">
            <a:extLst>
              <a:ext uri="{FF2B5EF4-FFF2-40B4-BE49-F238E27FC236}">
                <a16:creationId xmlns:a16="http://schemas.microsoft.com/office/drawing/2014/main" id="{BD480357-9A58-45E0-838E-5B52BA2300A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57B75618-23E5-4120-95D3-24F86F424AEC}"/>
              </a:ext>
            </a:extLst>
          </p:cNvPr>
          <p:cNvSpPr/>
          <p:nvPr/>
        </p:nvSpPr>
        <p:spPr>
          <a:xfrm>
            <a:off x="0" y="287662"/>
            <a:ext cx="7439025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Design Decisions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Data Type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Upload Process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40" name="Text Placeholder 26" title="Testimonial Shadow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9" name="Text Placeholder 28" title="Testimonial Text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User Experience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5E8079C-614A-4548-BFAF-AC4A1BC8C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68094">
            <a:off x="8655090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9" name="Group 48" title="Quotation Mark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itle 1" title="Quotation Mark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itle 1" title="Quotation Mark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1" name="Picture 30" descr="Database Design">
            <a:extLst>
              <a:ext uri="{FF2B5EF4-FFF2-40B4-BE49-F238E27FC236}">
                <a16:creationId xmlns:a16="http://schemas.microsoft.com/office/drawing/2014/main" id="{E4BEEAE1-9F16-473E-944D-D4CC4868F69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FC8728B-2B24-424D-81C5-12AFCD68B1BF}"/>
              </a:ext>
            </a:extLst>
          </p:cNvPr>
          <p:cNvSpPr/>
          <p:nvPr/>
        </p:nvSpPr>
        <p:spPr>
          <a:xfrm>
            <a:off x="0" y="271135"/>
            <a:ext cx="5286375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 Access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Database Design">
            <a:extLst>
              <a:ext uri="{FF2B5EF4-FFF2-40B4-BE49-F238E27FC236}">
                <a16:creationId xmlns:a16="http://schemas.microsoft.com/office/drawing/2014/main" id="{54D899BC-673D-4DDE-A282-6602AAFC1F2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47D2F7-B82E-4CA1-837F-95940301E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38" y="833688"/>
            <a:ext cx="8339370" cy="5531675"/>
          </a:xfrm>
          <a:prstGeom prst="rect">
            <a:avLst/>
          </a:prstGeom>
          <a:blipFill>
            <a:blip r:embed="rId7">
              <a:alphaModFix amt="90000"/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8324BF0-D1C0-48FF-A2E8-0AC501935450}"/>
              </a:ext>
            </a:extLst>
          </p:cNvPr>
          <p:cNvSpPr/>
          <p:nvPr/>
        </p:nvSpPr>
        <p:spPr>
          <a:xfrm>
            <a:off x="-1" y="271135"/>
            <a:ext cx="9210675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03A4F-F975-4E65-8857-33D8C3C801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B73C415-D670-4716-A5EC-CC4D52CA2BAC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0455D8-A624-43E5-8547-25C986D56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6" y="1269534"/>
            <a:ext cx="8032831" cy="4974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0966B6-5467-40F6-9320-317771E4BAD6}"/>
              </a:ext>
            </a:extLst>
          </p:cNvPr>
          <p:cNvSpPr txBox="1"/>
          <p:nvPr/>
        </p:nvSpPr>
        <p:spPr>
          <a:xfrm>
            <a:off x="127321" y="454702"/>
            <a:ext cx="975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Arial Black" panose="020B0A04020102020204" pitchFamily="34" charset="0"/>
              </a:rPr>
              <a:t>Canadian Trade Dashboard Visualization in Tableau</a:t>
            </a:r>
          </a:p>
        </p:txBody>
      </p:sp>
      <p:pic>
        <p:nvPicPr>
          <p:cNvPr id="13" name="Picture 12" descr="Database Design">
            <a:extLst>
              <a:ext uri="{FF2B5EF4-FFF2-40B4-BE49-F238E27FC236}">
                <a16:creationId xmlns:a16="http://schemas.microsoft.com/office/drawing/2014/main" id="{B0B2C714-5815-411D-B2E9-B4022DDC81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6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E4AA500E-5E26-4276-A8F6-2C144CEADBC0}"/>
              </a:ext>
            </a:extLst>
          </p:cNvPr>
          <p:cNvSpPr/>
          <p:nvPr/>
        </p:nvSpPr>
        <p:spPr>
          <a:xfrm>
            <a:off x="0" y="262383"/>
            <a:ext cx="9792182" cy="78926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36F523-743A-4AB3-AFF1-3FE92033C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1833" y="3758509"/>
            <a:ext cx="3376272" cy="2151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B3632F-5936-409D-99F8-C2AF92570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321" y="3824631"/>
            <a:ext cx="3376272" cy="2151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Management System Decisions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321" y="1268358"/>
            <a:ext cx="3376272" cy="2151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Computer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86793" y="1628070"/>
            <a:ext cx="1081867" cy="1081867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91132" y="1942889"/>
            <a:ext cx="4098922" cy="529063"/>
          </a:xfrm>
        </p:spPr>
        <p:txBody>
          <a:bodyPr/>
          <a:lstStyle/>
          <a:p>
            <a:r>
              <a:rPr lang="en-US" sz="3200" dirty="0"/>
              <a:t>Database Choice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11833" y="1210704"/>
            <a:ext cx="3376272" cy="2151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Database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11833" y="1704905"/>
            <a:ext cx="1005032" cy="100503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16865" y="2020072"/>
            <a:ext cx="4309446" cy="848924"/>
          </a:xfrm>
        </p:spPr>
        <p:txBody>
          <a:bodyPr/>
          <a:lstStyle/>
          <a:p>
            <a:r>
              <a:rPr lang="en-US" sz="2800" dirty="0"/>
              <a:t>Database Transaction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955933F-8285-4A1D-878D-B6AF73175F30}"/>
              </a:ext>
            </a:extLst>
          </p:cNvPr>
          <p:cNvSpPr txBox="1">
            <a:spLocks/>
          </p:cNvSpPr>
          <p:nvPr/>
        </p:nvSpPr>
        <p:spPr>
          <a:xfrm>
            <a:off x="1864346" y="4392595"/>
            <a:ext cx="4098922" cy="52906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Simple Installation &amp; Automatic Updates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ED1B140-F9C9-4687-AC5D-E433A7B28C59}"/>
              </a:ext>
            </a:extLst>
          </p:cNvPr>
          <p:cNvSpPr txBox="1">
            <a:spLocks/>
          </p:cNvSpPr>
          <p:nvPr/>
        </p:nvSpPr>
        <p:spPr>
          <a:xfrm>
            <a:off x="7619369" y="4355985"/>
            <a:ext cx="4104437" cy="73574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5400" kern="120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Optimized Security Feature</a:t>
            </a:r>
          </a:p>
        </p:txBody>
      </p:sp>
      <p:pic>
        <p:nvPicPr>
          <p:cNvPr id="23" name="Graphic 22" descr="Gears">
            <a:extLst>
              <a:ext uri="{FF2B5EF4-FFF2-40B4-BE49-F238E27FC236}">
                <a16:creationId xmlns:a16="http://schemas.microsoft.com/office/drawing/2014/main" id="{0731A087-A2D9-4EE7-87DC-C9C25BDF2C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1217" y="4098717"/>
            <a:ext cx="993017" cy="993017"/>
          </a:xfrm>
          <a:prstGeom prst="rect">
            <a:avLst/>
          </a:prstGeom>
        </p:spPr>
      </p:pic>
      <p:pic>
        <p:nvPicPr>
          <p:cNvPr id="25" name="Graphic 24" descr="Head with gears">
            <a:extLst>
              <a:ext uri="{FF2B5EF4-FFF2-40B4-BE49-F238E27FC236}">
                <a16:creationId xmlns:a16="http://schemas.microsoft.com/office/drawing/2014/main" id="{8E809538-B89D-42F5-A953-290F76B142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63085" y="4221343"/>
            <a:ext cx="1005032" cy="1005032"/>
          </a:xfrm>
          <a:prstGeom prst="rect">
            <a:avLst/>
          </a:prstGeom>
        </p:spPr>
      </p:pic>
      <p:pic>
        <p:nvPicPr>
          <p:cNvPr id="27" name="Picture 26" descr="Database Design">
            <a:extLst>
              <a:ext uri="{FF2B5EF4-FFF2-40B4-BE49-F238E27FC236}">
                <a16:creationId xmlns:a16="http://schemas.microsoft.com/office/drawing/2014/main" id="{012D2ED1-04B8-435A-A50A-957992504326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Database Distribution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EB94224-6565-42D2-877E-520412361269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1106653031"/>
              </p:ext>
            </p:extLst>
          </p:nvPr>
        </p:nvGraphicFramePr>
        <p:xfrm>
          <a:off x="431799" y="2770056"/>
          <a:ext cx="3503593" cy="2889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Database Uploads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Database Back-up, Restoration &amp; Purging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A17EF10-FB67-4129-BF28-82DD85B79B42}"/>
              </a:ext>
            </a:extLst>
          </p:cNvPr>
          <p:cNvSpPr/>
          <p:nvPr/>
        </p:nvSpPr>
        <p:spPr>
          <a:xfrm>
            <a:off x="0" y="485749"/>
            <a:ext cx="10572600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FA7912F-2AAB-40D3-B3E2-2E0AA52D9AE1}"/>
              </a:ext>
            </a:extLst>
          </p:cNvPr>
          <p:cNvSpPr txBox="1">
            <a:spLocks/>
          </p:cNvSpPr>
          <p:nvPr/>
        </p:nvSpPr>
        <p:spPr>
          <a:xfrm>
            <a:off x="292903" y="646613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Performance &amp; Maintenance Design Decisions</a:t>
            </a:r>
          </a:p>
        </p:txBody>
      </p:sp>
      <p:pic>
        <p:nvPicPr>
          <p:cNvPr id="19" name="Content Placeholder 18" descr="A close up of a sign&#10;&#10;Description automatically generated">
            <a:extLst>
              <a:ext uri="{FF2B5EF4-FFF2-40B4-BE49-F238E27FC236}">
                <a16:creationId xmlns:a16="http://schemas.microsoft.com/office/drawing/2014/main" id="{C7BCF09A-EAD4-48E6-9CC9-9FAACA265516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 bwMode="auto">
          <a:xfrm>
            <a:off x="4861366" y="2608990"/>
            <a:ext cx="2736808" cy="28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25" descr="A close up of a logo&#10;&#10;Description automatically generated">
            <a:extLst>
              <a:ext uri="{FF2B5EF4-FFF2-40B4-BE49-F238E27FC236}">
                <a16:creationId xmlns:a16="http://schemas.microsoft.com/office/drawing/2014/main" id="{21862C79-A346-49EF-8519-508D2F87D6B6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778084" y="2860056"/>
            <a:ext cx="2387832" cy="2387832"/>
          </a:xfrm>
        </p:spPr>
      </p:pic>
      <p:pic>
        <p:nvPicPr>
          <p:cNvPr id="28" name="Picture 27" descr="Database Design">
            <a:extLst>
              <a:ext uri="{FF2B5EF4-FFF2-40B4-BE49-F238E27FC236}">
                <a16:creationId xmlns:a16="http://schemas.microsoft.com/office/drawing/2014/main" id="{FCA0023D-3A71-41EF-A383-BEDAB6079251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498953"/>
            <a:ext cx="1493792" cy="12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14400" y="1"/>
            <a:ext cx="11277599" cy="634365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1999" y="-10856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Detailed Database 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351362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8" name="Picture 37" descr="Database Design">
            <a:extLst>
              <a:ext uri="{FF2B5EF4-FFF2-40B4-BE49-F238E27FC236}">
                <a16:creationId xmlns:a16="http://schemas.microsoft.com/office/drawing/2014/main" id="{422AACC6-8A6F-4133-813B-0EF8DA4ECF7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81" y="5327564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52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04544-8C03-47A9-9FCF-64AD34422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B73C415-D670-4716-A5EC-CC4D52CA2BAC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82D667C4-A532-42C6-845C-E293327AB098}"/>
              </a:ext>
            </a:extLst>
          </p:cNvPr>
          <p:cNvSpPr/>
          <p:nvPr/>
        </p:nvSpPr>
        <p:spPr>
          <a:xfrm>
            <a:off x="0" y="262383"/>
            <a:ext cx="6701742" cy="83257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23428B-FFC2-4D60-8C38-2F409A1E4788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Detailed Database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40BBE6-D37F-4E94-81E0-E1AF551B383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094961"/>
            <a:ext cx="7429500" cy="5067714"/>
          </a:xfrm>
          <a:prstGeom prst="rect">
            <a:avLst/>
          </a:prstGeom>
        </p:spPr>
      </p:pic>
      <p:pic>
        <p:nvPicPr>
          <p:cNvPr id="11" name="Picture 10" descr="Database Design">
            <a:extLst>
              <a:ext uri="{FF2B5EF4-FFF2-40B4-BE49-F238E27FC236}">
                <a16:creationId xmlns:a16="http://schemas.microsoft.com/office/drawing/2014/main" id="{BDD69D07-6374-4BC1-A5EB-708E389C4E2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12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F8E76758-E34C-4294-B9D3-0697BF473871}"/>
              </a:ext>
            </a:extLst>
          </p:cNvPr>
          <p:cNvSpPr/>
          <p:nvPr/>
        </p:nvSpPr>
        <p:spPr>
          <a:xfrm>
            <a:off x="0" y="262383"/>
            <a:ext cx="5891514" cy="721465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9A74EC-29AC-4E4E-938F-7B52F626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Logical Model &amp; ERD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4DA68-61A6-411A-B581-ABF0C0D434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4223" y="1122743"/>
            <a:ext cx="6574420" cy="524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C0BFE-CB8F-4415-ACDD-EC60AAAA2B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B73C415-D670-4716-A5EC-CC4D52CA2BAC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pic>
        <p:nvPicPr>
          <p:cNvPr id="7" name="Picture 6" descr="Database Design">
            <a:extLst>
              <a:ext uri="{FF2B5EF4-FFF2-40B4-BE49-F238E27FC236}">
                <a16:creationId xmlns:a16="http://schemas.microsoft.com/office/drawing/2014/main" id="{6ABF2552-7BB7-44E7-AFF5-73C6ACDB2C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27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F0BB957-6199-4B44-8999-E41B750D3677}"/>
              </a:ext>
            </a:extLst>
          </p:cNvPr>
          <p:cNvSpPr/>
          <p:nvPr/>
        </p:nvSpPr>
        <p:spPr>
          <a:xfrm>
            <a:off x="0" y="262383"/>
            <a:ext cx="6701742" cy="832578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Data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4EDFF-37D7-4E2A-A791-76B6C5603D5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6" y="1130879"/>
            <a:ext cx="7820024" cy="496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atabase Design">
            <a:extLst>
              <a:ext uri="{FF2B5EF4-FFF2-40B4-BE49-F238E27FC236}">
                <a16:creationId xmlns:a16="http://schemas.microsoft.com/office/drawing/2014/main" id="{83F4A4AA-ABE9-4124-8C91-9B4A4291751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ardrop 33">
            <a:extLst>
              <a:ext uri="{FF2B5EF4-FFF2-40B4-BE49-F238E27FC236}">
                <a16:creationId xmlns:a16="http://schemas.microsoft.com/office/drawing/2014/main" id="{D79E2006-1E36-4F47-8ACD-66540FCECB52}"/>
              </a:ext>
            </a:extLst>
          </p:cNvPr>
          <p:cNvSpPr/>
          <p:nvPr/>
        </p:nvSpPr>
        <p:spPr>
          <a:xfrm>
            <a:off x="8189219" y="2231424"/>
            <a:ext cx="3258611" cy="2705100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8431BE7F-4CFC-43E9-B384-1949FE77FDFF}"/>
              </a:ext>
            </a:extLst>
          </p:cNvPr>
          <p:cNvSpPr/>
          <p:nvPr/>
        </p:nvSpPr>
        <p:spPr>
          <a:xfrm>
            <a:off x="4333757" y="2318000"/>
            <a:ext cx="3258611" cy="2705100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7" name="Picture 2" descr="Image result for bitmoji female short hair">
            <a:extLst>
              <a:ext uri="{FF2B5EF4-FFF2-40B4-BE49-F238E27FC236}">
                <a16:creationId xmlns:a16="http://schemas.microsoft.com/office/drawing/2014/main" id="{43085805-5AB4-4029-A1DD-62086039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75" y="1937047"/>
            <a:ext cx="1798539" cy="18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ardrop 10">
            <a:extLst>
              <a:ext uri="{FF2B5EF4-FFF2-40B4-BE49-F238E27FC236}">
                <a16:creationId xmlns:a16="http://schemas.microsoft.com/office/drawing/2014/main" id="{08FA8D5D-4520-4A02-B62B-0A0B1C81F6A0}"/>
              </a:ext>
            </a:extLst>
          </p:cNvPr>
          <p:cNvSpPr/>
          <p:nvPr/>
        </p:nvSpPr>
        <p:spPr>
          <a:xfrm>
            <a:off x="591706" y="2229792"/>
            <a:ext cx="3258611" cy="2705100"/>
          </a:xfrm>
          <a:prstGeom prst="teardrop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 descr="A picture containing toy&#10;&#10;Description automatically generated">
            <a:extLst>
              <a:ext uri="{FF2B5EF4-FFF2-40B4-BE49-F238E27FC236}">
                <a16:creationId xmlns:a16="http://schemas.microsoft.com/office/drawing/2014/main" id="{4621E388-7FE0-4A96-B288-A29A0BE08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136" y="1933574"/>
            <a:ext cx="1798539" cy="1808005"/>
          </a:xfrm>
          <a:prstGeom prst="rect">
            <a:avLst/>
          </a:prstGeo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Ghislain Beaulac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Programmer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89183" y="3904988"/>
            <a:ext cx="1825621" cy="57176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Data Storage Tangible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58316" y="2532018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Imelda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Yumul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Marketing Analyst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811083" y="3904988"/>
            <a:ext cx="1646992" cy="81629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Data Storage Lit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72675" y="2549349"/>
            <a:ext cx="2124000" cy="701538"/>
          </a:xfrm>
        </p:spPr>
        <p:txBody>
          <a:bodyPr/>
          <a:lstStyle/>
          <a:p>
            <a:r>
              <a:rPr lang="en-US" dirty="0"/>
              <a:t>Roberta Rios Foltran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647313" y="3904988"/>
            <a:ext cx="1477660" cy="108611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Big Data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1" name="Picture 30" descr="Database Design">
            <a:extLst>
              <a:ext uri="{FF2B5EF4-FFF2-40B4-BE49-F238E27FC236}">
                <a16:creationId xmlns:a16="http://schemas.microsoft.com/office/drawing/2014/main" id="{97CB2577-4A36-4E96-8715-A0F57BB3FFA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93" y="5331143"/>
            <a:ext cx="1455420" cy="145542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A708335-430F-46A6-BDD8-A1061367E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1" y="2009781"/>
            <a:ext cx="1303259" cy="17317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27ADBB-C722-4774-B579-E08B540928CC}"/>
              </a:ext>
            </a:extLst>
          </p:cNvPr>
          <p:cNvSpPr txBox="1"/>
          <p:nvPr/>
        </p:nvSpPr>
        <p:spPr>
          <a:xfrm>
            <a:off x="3036854" y="719566"/>
            <a:ext cx="5856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Meet Your</a:t>
            </a:r>
          </a:p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ea typeface="Liberation Sans" panose="020B0604020202020204" pitchFamily="34" charset="0"/>
                <a:cs typeface="Liberation Sans" panose="020B0604020202020204" pitchFamily="34" charset="0"/>
              </a:rPr>
              <a:t>Data Storage Team of Experts</a:t>
            </a:r>
            <a:endParaRPr lang="id-ID" sz="3200" dirty="0">
              <a:solidFill>
                <a:schemeClr val="accent5">
                  <a:lumMod val="75000"/>
                </a:schemeClr>
              </a:solidFill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224905-DF21-4A0B-B9A7-3AA8DBC58277}"/>
              </a:ext>
            </a:extLst>
          </p:cNvPr>
          <p:cNvSpPr txBox="1"/>
          <p:nvPr/>
        </p:nvSpPr>
        <p:spPr>
          <a:xfrm>
            <a:off x="4448175" y="381837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75" dirty="0">
                <a:solidFill>
                  <a:schemeClr val="accent3">
                    <a:lumMod val="20000"/>
                    <a:lumOff val="80000"/>
                  </a:schemeClr>
                </a:solidFill>
                <a:ea typeface="Roboto Medium" panose="02000000000000000000" pitchFamily="2" charset="0"/>
                <a:cs typeface="Segoe UI" panose="020B0502040204020203" pitchFamily="34" charset="0"/>
              </a:rPr>
              <a:t>The </a:t>
            </a:r>
            <a:r>
              <a:rPr lang="en-US" b="1" spc="375" dirty="0" err="1">
                <a:solidFill>
                  <a:schemeClr val="accent3">
                    <a:lumMod val="20000"/>
                    <a:lumOff val="80000"/>
                  </a:schemeClr>
                </a:solidFill>
                <a:ea typeface="Roboto Medium" panose="02000000000000000000" pitchFamily="2" charset="0"/>
                <a:cs typeface="Segoe UI" panose="020B0502040204020203" pitchFamily="34" charset="0"/>
              </a:rPr>
              <a:t>Containeers</a:t>
            </a:r>
            <a:endParaRPr lang="id-ID" b="1" spc="375" dirty="0">
              <a:solidFill>
                <a:schemeClr val="accent3">
                  <a:lumMod val="20000"/>
                  <a:lumOff val="80000"/>
                </a:schemeClr>
              </a:solidFill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DC80CD6F-CEE4-4254-9ECE-0BE89534847D}"/>
              </a:ext>
            </a:extLst>
          </p:cNvPr>
          <p:cNvSpPr/>
          <p:nvPr/>
        </p:nvSpPr>
        <p:spPr>
          <a:xfrm>
            <a:off x="0" y="262383"/>
            <a:ext cx="4363656" cy="730947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Volume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783542"/>
            <a:chOff x="635303" y="993330"/>
            <a:chExt cx="2718236" cy="783542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Expected transaction in 2019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4AED6-9124-430C-9111-F568BD82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566992" y="2849282"/>
            <a:ext cx="2718236" cy="819318"/>
            <a:chOff x="635303" y="2759296"/>
            <a:chExt cx="2718236" cy="819318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Database Number of Tables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043C23-F65D-4CFD-8A97-CDF736E6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720183"/>
            <a:chOff x="635303" y="4741011"/>
            <a:chExt cx="2718236" cy="720183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Needed Storage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6AB14F-6F0F-4961-9780-C27577754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652089"/>
              </p:ext>
            </p:extLst>
          </p:nvPr>
        </p:nvGraphicFramePr>
        <p:xfrm>
          <a:off x="3310584" y="864000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18234" cy="923790"/>
            <a:chOff x="8641020" y="2258575"/>
            <a:chExt cx="2718234" cy="923790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Expected Transactions in 6 years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23745-96A6-4255-A589-A91C187EC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6" name="Picture 25" descr="Database Design">
            <a:extLst>
              <a:ext uri="{FF2B5EF4-FFF2-40B4-BE49-F238E27FC236}">
                <a16:creationId xmlns:a16="http://schemas.microsoft.com/office/drawing/2014/main" id="{8DAF5BEF-4A63-40BB-93FA-CDB8B817AC06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08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The  </a:t>
            </a:r>
            <a:r>
              <a:rPr lang="en-US" b="1" dirty="0" err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Containeers</a:t>
            </a:r>
            <a:endParaRPr lang="en-US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Ghislain, Imelda &amp; Roberta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+1 514 – Data Store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deets@datastorage.com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http://www.thecontaineers.data.storage</a:t>
            </a:r>
          </a:p>
        </p:txBody>
      </p:sp>
      <p:pic>
        <p:nvPicPr>
          <p:cNvPr id="15" name="Picture 14" descr="Database Design">
            <a:extLst>
              <a:ext uri="{FF2B5EF4-FFF2-40B4-BE49-F238E27FC236}">
                <a16:creationId xmlns:a16="http://schemas.microsoft.com/office/drawing/2014/main" id="{28C56EBA-5687-456F-B481-CD4B33AB09A0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93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Database Overview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atabase Design">
            <a:extLst>
              <a:ext uri="{FF2B5EF4-FFF2-40B4-BE49-F238E27FC236}">
                <a16:creationId xmlns:a16="http://schemas.microsoft.com/office/drawing/2014/main" id="{B084F147-FB5A-4910-ABF3-1EA2533CF0B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580" y="-23507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8B6C62-CDD6-4E2C-8BC8-699230D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049" y="275027"/>
            <a:ext cx="4416225" cy="342186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 of commodities between two nations.</a:t>
            </a:r>
          </a:p>
          <a:p>
            <a:pPr marL="0" indent="0">
              <a:buNone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dirty="0"/>
              <a:t>As trade originated throughout much of recorded human history, the amount of data that can be gathered is vast and complex.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Canada Trade Database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Trade data for commodities coming in and out Canada shipped in containers and loaded in shipping vessel.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Image result for vessel container art">
            <a:extLst>
              <a:ext uri="{FF2B5EF4-FFF2-40B4-BE49-F238E27FC236}">
                <a16:creationId xmlns:a16="http://schemas.microsoft.com/office/drawing/2014/main" id="{C25230DA-3EF6-44D4-8365-DDA285D75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14850" cy="678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atabase Design">
            <a:extLst>
              <a:ext uri="{FF2B5EF4-FFF2-40B4-BE49-F238E27FC236}">
                <a16:creationId xmlns:a16="http://schemas.microsoft.com/office/drawing/2014/main" id="{674405A8-5D11-43FD-B151-AB763B9D4FD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881" y="5657849"/>
            <a:ext cx="1018432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47E74A86-063A-46BB-A07F-40B0380715C3}"/>
              </a:ext>
            </a:extLst>
          </p:cNvPr>
          <p:cNvSpPr/>
          <p:nvPr/>
        </p:nvSpPr>
        <p:spPr>
          <a:xfrm>
            <a:off x="0" y="271135"/>
            <a:ext cx="3943350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17" name="Picture Placeholder 16" descr="Laptop half open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availability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Lack of Canada centric data</a:t>
            </a:r>
          </a:p>
        </p:txBody>
      </p:sp>
      <p:pic>
        <p:nvPicPr>
          <p:cNvPr id="39" name="Picture Placeholder 38" descr="Woman looking puzzled while looking at a screen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71850" y="3971432"/>
            <a:ext cx="1980000" cy="311201"/>
          </a:xfrm>
        </p:spPr>
        <p:txBody>
          <a:bodyPr/>
          <a:lstStyle/>
          <a:p>
            <a:r>
              <a:rPr lang="en-US" dirty="0"/>
              <a:t>Data Inconsistency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r>
              <a:rPr lang="en-US" dirty="0"/>
              <a:t>Prone to manual data entry errors.</a:t>
            </a:r>
          </a:p>
        </p:txBody>
      </p:sp>
      <p:pic>
        <p:nvPicPr>
          <p:cNvPr id="43" name="Picture Placeholder 42" descr="Desk from top with someone tapping on a mobile phone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Data variance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/>
          <a:lstStyle/>
          <a:p>
            <a:r>
              <a:rPr lang="en-US" dirty="0"/>
              <a:t>Different guidelines used in gathering data.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Data Dependency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r>
              <a:rPr lang="en-US" dirty="0"/>
              <a:t>Present limited data available is dependent with other country.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Scarce Analytics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r>
              <a:rPr lang="en-US" dirty="0"/>
              <a:t>Due to difference in guidelines trade analytics is limited.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5" name="Picture 24" descr="Database Design">
            <a:extLst>
              <a:ext uri="{FF2B5EF4-FFF2-40B4-BE49-F238E27FC236}">
                <a16:creationId xmlns:a16="http://schemas.microsoft.com/office/drawing/2014/main" id="{DE1A76A4-DA94-489E-963D-84A8F71F29E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65" y="5447429"/>
            <a:ext cx="1377247" cy="13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3A2B0821-050B-4570-A1EB-E8F3E74E7E88}"/>
              </a:ext>
            </a:extLst>
          </p:cNvPr>
          <p:cNvSpPr/>
          <p:nvPr/>
        </p:nvSpPr>
        <p:spPr>
          <a:xfrm>
            <a:off x="0" y="271135"/>
            <a:ext cx="4629150" cy="753729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609725"/>
            <a:ext cx="3975100" cy="1393584"/>
          </a:xfrm>
        </p:spPr>
        <p:txBody>
          <a:bodyPr/>
          <a:lstStyle/>
          <a:p>
            <a:r>
              <a:rPr lang="en-US" sz="2800" dirty="0"/>
              <a:t>Canadian Trade Database dependent on CBSA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Electronic Data Interchange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E-Manifest Portal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Trusted Trader Portal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Database Design">
            <a:extLst>
              <a:ext uri="{FF2B5EF4-FFF2-40B4-BE49-F238E27FC236}">
                <a16:creationId xmlns:a16="http://schemas.microsoft.com/office/drawing/2014/main" id="{3FCE1D60-3985-4B82-81B7-D27A2A415B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93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man sitting at his desk with a book in his hand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83447" y="4310531"/>
            <a:ext cx="4974545" cy="1343025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99705" y="6023599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4002" y="1372324"/>
            <a:ext cx="1331211" cy="1527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Cloud Computing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69502" y="1623707"/>
            <a:ext cx="912163" cy="9121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3429000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Collection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047704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304503"/>
            <a:ext cx="1800000" cy="720000"/>
          </a:xfrm>
        </p:spPr>
        <p:txBody>
          <a:bodyPr/>
          <a:lstStyle/>
          <a:p>
            <a:r>
              <a:rPr lang="en-US" dirty="0"/>
              <a:t>How trade data are collected.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9967" y="1372324"/>
            <a:ext cx="1331210" cy="1527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Database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8628" y="1676755"/>
            <a:ext cx="806063" cy="80606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3104245"/>
            <a:ext cx="1800000" cy="68475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Management System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06741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277515"/>
            <a:ext cx="1800000" cy="720000"/>
          </a:xfrm>
        </p:spPr>
        <p:txBody>
          <a:bodyPr/>
          <a:lstStyle/>
          <a:p>
            <a:r>
              <a:rPr lang="en-US" dirty="0"/>
              <a:t>What data management system to use.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15893" y="1372324"/>
            <a:ext cx="1284921" cy="1527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Group brainstorm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508638" y="1676755"/>
            <a:ext cx="815288" cy="81528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337051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Users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067418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260111"/>
            <a:ext cx="1800000" cy="720000"/>
          </a:xfrm>
        </p:spPr>
        <p:txBody>
          <a:bodyPr/>
          <a:lstStyle/>
          <a:p>
            <a:r>
              <a:rPr lang="en-US" dirty="0"/>
              <a:t>Expected audience/users of the database.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4" name="Picture 23" descr="Database Design">
            <a:extLst>
              <a:ext uri="{FF2B5EF4-FFF2-40B4-BE49-F238E27FC236}">
                <a16:creationId xmlns:a16="http://schemas.microsoft.com/office/drawing/2014/main" id="{D8E54448-0599-4729-8E8A-D5C3982376F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93" y="533114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14789" y="-1"/>
            <a:ext cx="5489211" cy="416687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80728" y="4316552"/>
            <a:ext cx="4974545" cy="1526706"/>
          </a:xfrm>
        </p:spPr>
        <p:txBody>
          <a:bodyPr/>
          <a:lstStyle/>
          <a:p>
            <a:r>
              <a:rPr lang="en-US" dirty="0"/>
              <a:t>Limitations &amp; Constraints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6081472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04577" y="704132"/>
            <a:ext cx="1548000" cy="165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2280" y="1095193"/>
            <a:ext cx="835316" cy="83531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Field Length Limit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676" y="704132"/>
            <a:ext cx="1548000" cy="165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5276" y="1331089"/>
            <a:ext cx="592247" cy="5922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6"/>
            <a:ext cx="1800000" cy="360000"/>
          </a:xfrm>
        </p:spPr>
        <p:txBody>
          <a:bodyPr/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Complexity &amp; Isolation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04576" y="3064750"/>
            <a:ext cx="1547999" cy="1809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2280" y="3483311"/>
            <a:ext cx="951076" cy="95107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sz="1600" dirty="0"/>
              <a:t>Domain &amp; Key Constraints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2DD94-78B8-4911-A32B-3B174E29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8676" y="3064749"/>
            <a:ext cx="1547999" cy="1761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22658" y="3579550"/>
            <a:ext cx="758440" cy="75844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sz="1600" dirty="0"/>
              <a:t>Referential integrity constraints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9" name="Picture 38" descr="Database Design">
            <a:extLst>
              <a:ext uri="{FF2B5EF4-FFF2-40B4-BE49-F238E27FC236}">
                <a16:creationId xmlns:a16="http://schemas.microsoft.com/office/drawing/2014/main" id="{8807C9A5-A6C9-4F05-8C8F-F091EA844E15}"/>
              </a:ext>
            </a:extLst>
          </p:cNvPr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192" y="5645363"/>
            <a:ext cx="1296365" cy="11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14400" y="1"/>
            <a:ext cx="11277599" cy="6343650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1999" y="-10856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Design Decision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351362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8" name="Picture 37" descr="Database Design">
            <a:extLst>
              <a:ext uri="{FF2B5EF4-FFF2-40B4-BE49-F238E27FC236}">
                <a16:creationId xmlns:a16="http://schemas.microsoft.com/office/drawing/2014/main" id="{422AACC6-8A6F-4133-813B-0EF8DA4ECF7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02" y="-235073"/>
            <a:ext cx="14554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C0BFDF-D948-4F4A-854E-477525F5779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Widescreen</PresentationFormat>
  <Paragraphs>134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Tahoma</vt:lpstr>
      <vt:lpstr>Times New Roman</vt:lpstr>
      <vt:lpstr>Wingdings</vt:lpstr>
      <vt:lpstr>Office Theme</vt:lpstr>
      <vt:lpstr>Canadian Trade Database</vt:lpstr>
      <vt:lpstr>PowerPoint Presentation</vt:lpstr>
      <vt:lpstr>Database Overview</vt:lpstr>
      <vt:lpstr>Canada Trade Database</vt:lpstr>
      <vt:lpstr>The Problem</vt:lpstr>
      <vt:lpstr>Data Dependency</vt:lpstr>
      <vt:lpstr>Assumptions</vt:lpstr>
      <vt:lpstr>Limitations &amp; Constraints</vt:lpstr>
      <vt:lpstr>Design Decision</vt:lpstr>
      <vt:lpstr>Key Factors Influencing Design</vt:lpstr>
      <vt:lpstr>Functional Design Decisions</vt:lpstr>
      <vt:lpstr>End User Access</vt:lpstr>
      <vt:lpstr>PowerPoint Presentation</vt:lpstr>
      <vt:lpstr>Database Management System Decisions</vt:lpstr>
      <vt:lpstr>PowerPoint Presentation</vt:lpstr>
      <vt:lpstr>Detailed Database Design</vt:lpstr>
      <vt:lpstr>PowerPoint Presentation</vt:lpstr>
      <vt:lpstr>Logical Model &amp; ERD</vt:lpstr>
      <vt:lpstr>Physical Data Model</vt:lpstr>
      <vt:lpstr>Data Volume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2019-06-15T05:06:22Z</dcterms:created>
  <dcterms:modified xsi:type="dcterms:W3CDTF">2019-06-15T16:33:41Z</dcterms:modified>
</cp:coreProperties>
</file>